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2" r:id="rId2"/>
    <p:sldId id="263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CDCDCD"/>
    <a:srgbClr val="AD4845"/>
    <a:srgbClr val="008000"/>
    <a:srgbClr val="FF2500"/>
    <a:srgbClr val="494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2"/>
    <p:restoredTop sz="91385"/>
  </p:normalViewPr>
  <p:slideViewPr>
    <p:cSldViewPr snapToGrid="0" snapToObjects="1">
      <p:cViewPr varScale="1">
        <p:scale>
          <a:sx n="133" d="100"/>
          <a:sy n="133" d="100"/>
        </p:scale>
        <p:origin x="4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E682EF-DF42-BE49-A4B7-DE4BDAE7F519}" type="datetimeFigureOut">
              <a:rPr lang="en-US" smtClean="0"/>
              <a:t>2/21/18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77592-5355-8645-956C-436C94C95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5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56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09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1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" y="0"/>
            <a:ext cx="1002702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" y="962494"/>
            <a:ext cx="1002702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339682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51629" y="6332351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74859" y="6332352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46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" y="962494"/>
            <a:ext cx="50023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5493219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00400" y="5493219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72400" y="5493219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4823" y="0"/>
            <a:ext cx="1002702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4"/>
          </p:nvPr>
        </p:nvSpPr>
        <p:spPr>
          <a:xfrm>
            <a:off x="5042647" y="962494"/>
            <a:ext cx="50023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24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82" y="13255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482" y="21494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60894" y="13255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60894" y="21494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6894" y="6000750"/>
            <a:ext cx="2743200" cy="365125"/>
          </a:xfrm>
        </p:spPr>
        <p:txBody>
          <a:bodyPr/>
          <a:lstStyle/>
          <a:p>
            <a:fld id="{D8556C19-FFD4-0046-85A8-3C428FEF46AB}" type="datetimeFigureOut">
              <a:rPr lang="en-US" smtClean="0"/>
              <a:t>2/21/18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227294" y="60007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799294" y="6000750"/>
            <a:ext cx="2743200" cy="365125"/>
          </a:xfrm>
        </p:spPr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58270" y="0"/>
            <a:ext cx="10515600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6491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717" y="0"/>
            <a:ext cx="10515600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191589" y="717784"/>
            <a:ext cx="10771632" cy="0"/>
          </a:xfrm>
          <a:prstGeom prst="line">
            <a:avLst/>
          </a:prstGeom>
          <a:ln w="38100">
            <a:solidFill>
              <a:srgbClr val="CDCD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16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1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47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56C19-FFD4-0046-85A8-3C428FEF46AB}" type="datetimeFigureOut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74D97-BC5B-F44E-A15B-EC5F64B99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92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D8556C19-FFD4-0046-85A8-3C428FEF46AB}" type="datetimeFigureOut">
              <a:rPr lang="en-US" smtClean="0"/>
              <a:pPr/>
              <a:t>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DF74D97-BC5B-F44E-A15B-EC5F64B998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05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463" y="1633353"/>
            <a:ext cx="9144000" cy="2387600"/>
          </a:xfrm>
          <a:noFill/>
        </p:spPr>
        <p:txBody>
          <a:bodyPr>
            <a:noAutofit/>
          </a:bodyPr>
          <a:lstStyle/>
          <a:p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These aren’t the loci you are looking for:</a:t>
            </a:r>
            <a:br>
              <a:rPr lang="en-US" sz="3600" dirty="0">
                <a:latin typeface="Helvetica" charset="0"/>
                <a:ea typeface="Helvetica" charset="0"/>
                <a:cs typeface="Helvetica" charset="0"/>
              </a:rPr>
            </a:b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principles of effective SNP filtering</a:t>
            </a:r>
            <a:endParaRPr lang="en-US" sz="14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E765F8-189F-5446-9791-B58347939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236" y="1847942"/>
            <a:ext cx="4499737" cy="501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446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SNP Filtering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404" y="714950"/>
            <a:ext cx="1084735" cy="6115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" b="78362"/>
          <a:stretch/>
        </p:blipFill>
        <p:spPr>
          <a:xfrm>
            <a:off x="10995202" y="717784"/>
            <a:ext cx="1084735" cy="1323051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s-I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  <a:endParaRPr lang="en-US" sz="2000" dirty="0">
              <a:solidFill>
                <a:srgbClr val="87FF23"/>
              </a:solidFill>
              <a:latin typeface="Avenir Next Condensed Regular"/>
              <a:cs typeface="Avenir Next Condensed Regula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270" y="832520"/>
            <a:ext cx="9290957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Use the 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6000" dirty="0">
                <a:solidFill>
                  <a:schemeClr val="bg1"/>
                </a:solidFill>
              </a:rPr>
              <a:t>F</a:t>
            </a:r>
            <a:r>
              <a:rPr lang="en-US" sz="4400" dirty="0">
                <a:solidFill>
                  <a:schemeClr val="accent4"/>
                </a:solidFill>
              </a:rPr>
              <a:t>ear</a:t>
            </a:r>
            <a:endParaRPr lang="en-US" sz="6000" dirty="0">
              <a:solidFill>
                <a:schemeClr val="accent4"/>
              </a:solidFill>
            </a:endParaRPr>
          </a:p>
          <a:p>
            <a:r>
              <a:rPr lang="en-US" sz="6000" dirty="0">
                <a:solidFill>
                  <a:schemeClr val="bg1"/>
                </a:solidFill>
              </a:rPr>
              <a:t>O</a:t>
            </a:r>
            <a:r>
              <a:rPr lang="en-US" sz="4400" dirty="0">
                <a:solidFill>
                  <a:schemeClr val="accent4"/>
                </a:solidFill>
              </a:rPr>
              <a:t>f</a:t>
            </a:r>
          </a:p>
          <a:p>
            <a:r>
              <a:rPr lang="en-US" sz="6000" dirty="0">
                <a:solidFill>
                  <a:schemeClr val="bg1"/>
                </a:solidFill>
              </a:rPr>
              <a:t>R</a:t>
            </a:r>
            <a:r>
              <a:rPr lang="en-US" sz="4400" dirty="0">
                <a:solidFill>
                  <a:schemeClr val="accent4"/>
                </a:solidFill>
              </a:rPr>
              <a:t>eaching</a:t>
            </a:r>
          </a:p>
          <a:p>
            <a:r>
              <a:rPr lang="en-US" sz="6000" dirty="0">
                <a:solidFill>
                  <a:schemeClr val="bg1"/>
                </a:solidFill>
              </a:rPr>
              <a:t>C</a:t>
            </a:r>
            <a:r>
              <a:rPr lang="en-US" sz="4400" dirty="0">
                <a:solidFill>
                  <a:schemeClr val="accent4"/>
                </a:solidFill>
              </a:rPr>
              <a:t>onclusions</a:t>
            </a:r>
          </a:p>
          <a:p>
            <a:r>
              <a:rPr lang="en-US" sz="6000" dirty="0">
                <a:solidFill>
                  <a:schemeClr val="bg1"/>
                </a:solidFill>
              </a:rPr>
              <a:t>E</a:t>
            </a:r>
            <a:r>
              <a:rPr lang="en-US" sz="4400" dirty="0">
                <a:solidFill>
                  <a:schemeClr val="accent4"/>
                </a:solidFill>
              </a:rPr>
              <a:t>rroneously</a:t>
            </a:r>
            <a:endParaRPr lang="en-US" sz="2400" dirty="0">
              <a:solidFill>
                <a:schemeClr val="accent4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41705"/>
          <a:stretch/>
        </p:blipFill>
        <p:spPr>
          <a:xfrm>
            <a:off x="5236938" y="1751307"/>
            <a:ext cx="4707161" cy="404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754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SNP 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99" y="727600"/>
            <a:ext cx="6231439" cy="6130400"/>
          </a:xfrm>
        </p:spPr>
        <p:txBody>
          <a:bodyPr>
            <a:normAutofit/>
          </a:bodyPr>
          <a:lstStyle/>
          <a:p>
            <a:r>
              <a:rPr lang="en-US" dirty="0"/>
              <a:t>VCF files output directly from genotyping software are often filled with false positives</a:t>
            </a:r>
          </a:p>
          <a:p>
            <a:endParaRPr lang="en-US" dirty="0"/>
          </a:p>
          <a:p>
            <a:pPr lvl="1"/>
            <a:r>
              <a:rPr lang="en-US" dirty="0"/>
              <a:t>Most software is focused more on the power to detect variants rather than accuracy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This helps to ensure that all possible variants in a data set are recovered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Filtering is required to remove false positives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1705"/>
          <a:stretch/>
        </p:blipFill>
        <p:spPr>
          <a:xfrm>
            <a:off x="6265638" y="1491818"/>
            <a:ext cx="4707161" cy="40425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66170"/>
          <a:stretch/>
        </p:blipFill>
        <p:spPr>
          <a:xfrm>
            <a:off x="10999689" y="727600"/>
            <a:ext cx="1084735" cy="2068609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s-I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  <a:endParaRPr lang="en-US" sz="2000" dirty="0">
              <a:solidFill>
                <a:srgbClr val="87FF23"/>
              </a:solidFill>
              <a:latin typeface="Avenir Next Condensed Regular"/>
              <a:cs typeface="Avenir Next Condense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31492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Principles of SNP 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99" y="727600"/>
            <a:ext cx="6231439" cy="6130400"/>
          </a:xfrm>
        </p:spPr>
        <p:txBody>
          <a:bodyPr>
            <a:normAutofit/>
          </a:bodyPr>
          <a:lstStyle/>
          <a:p>
            <a:r>
              <a:rPr lang="en-US" sz="3600" dirty="0"/>
              <a:t>What do you need to filter?</a:t>
            </a:r>
          </a:p>
          <a:p>
            <a:pPr lvl="1"/>
            <a:r>
              <a:rPr lang="en-US" sz="3200" dirty="0"/>
              <a:t>Low coverage genotypes</a:t>
            </a:r>
          </a:p>
          <a:p>
            <a:pPr lvl="2"/>
            <a:r>
              <a:rPr lang="en-US" sz="2800" dirty="0"/>
              <a:t>genotype depth</a:t>
            </a:r>
          </a:p>
          <a:p>
            <a:pPr lvl="1"/>
            <a:r>
              <a:rPr lang="en-US" sz="3200" dirty="0"/>
              <a:t>Low coverage individuals</a:t>
            </a:r>
          </a:p>
          <a:p>
            <a:pPr lvl="1"/>
            <a:r>
              <a:rPr lang="en-US" sz="3200" dirty="0"/>
              <a:t>INDELs</a:t>
            </a:r>
          </a:p>
          <a:p>
            <a:pPr lvl="1"/>
            <a:r>
              <a:rPr lang="en-US" sz="3200" dirty="0"/>
              <a:t>*Low minor allele frequency*</a:t>
            </a:r>
          </a:p>
          <a:p>
            <a:pPr lvl="2"/>
            <a:r>
              <a:rPr lang="en-US" sz="2800" dirty="0"/>
              <a:t>loci present in only a few individuals</a:t>
            </a:r>
          </a:p>
          <a:p>
            <a:pPr lvl="1"/>
            <a:r>
              <a:rPr lang="en-US" sz="3200" dirty="0"/>
              <a:t>Loci that are not called in a majority of individuals</a:t>
            </a:r>
          </a:p>
          <a:p>
            <a:pPr lvl="1"/>
            <a:r>
              <a:rPr lang="en-US" sz="3200" dirty="0"/>
              <a:t>HWE</a:t>
            </a:r>
          </a:p>
          <a:p>
            <a:pPr lvl="1"/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41705"/>
          <a:stretch/>
        </p:blipFill>
        <p:spPr>
          <a:xfrm>
            <a:off x="6265638" y="1450253"/>
            <a:ext cx="4707161" cy="40425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" b="43257"/>
          <a:stretch/>
        </p:blipFill>
        <p:spPr>
          <a:xfrm>
            <a:off x="10995202" y="717784"/>
            <a:ext cx="1084735" cy="3469903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s-I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  <a:endParaRPr lang="en-US" sz="2000" dirty="0">
              <a:solidFill>
                <a:srgbClr val="87FF23"/>
              </a:solidFill>
              <a:latin typeface="Avenir Next Condensed Regular"/>
              <a:cs typeface="Avenir Next Condense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600369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Principles of SNP 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99" y="727600"/>
            <a:ext cx="10673558" cy="6102574"/>
          </a:xfrm>
        </p:spPr>
        <p:txBody>
          <a:bodyPr>
            <a:normAutofit/>
          </a:bodyPr>
          <a:lstStyle/>
          <a:p>
            <a:r>
              <a:rPr lang="en-US" sz="3600" dirty="0"/>
              <a:t>What do you need to filter?</a:t>
            </a:r>
          </a:p>
          <a:p>
            <a:pPr lvl="1"/>
            <a:r>
              <a:rPr lang="en-US" sz="3200" dirty="0"/>
              <a:t>Loci with skewed allelic balance at heterozygotes</a:t>
            </a:r>
          </a:p>
          <a:p>
            <a:pPr lvl="1"/>
            <a:endParaRPr lang="en-US" sz="3200" dirty="0"/>
          </a:p>
          <a:p>
            <a:pPr lvl="1"/>
            <a:r>
              <a:rPr lang="en-US" sz="3200" dirty="0"/>
              <a:t>Loci with abnormally high depth</a:t>
            </a:r>
          </a:p>
          <a:p>
            <a:pPr lvl="1"/>
            <a:endParaRPr lang="en-US" sz="3200" dirty="0"/>
          </a:p>
          <a:p>
            <a:pPr lvl="1"/>
            <a:r>
              <a:rPr lang="en-US" sz="3200" dirty="0"/>
              <a:t>SNPs that are called from both Forward and Reverse reads</a:t>
            </a:r>
          </a:p>
          <a:p>
            <a:pPr lvl="1"/>
            <a:r>
              <a:rPr lang="en-US" sz="3200" dirty="0"/>
              <a:t>Loci without matching paired read status</a:t>
            </a:r>
          </a:p>
          <a:p>
            <a:pPr lvl="1"/>
            <a:endParaRPr lang="en-US" sz="3200" dirty="0"/>
          </a:p>
          <a:p>
            <a:pPr lvl="1"/>
            <a:r>
              <a:rPr lang="en-US" sz="3200" dirty="0"/>
              <a:t>Loci with skewed ratios of read mapping qualities</a:t>
            </a:r>
          </a:p>
          <a:p>
            <a:pPr lvl="1"/>
            <a:endParaRPr lang="en-US" sz="3200" dirty="0"/>
          </a:p>
          <a:p>
            <a:pPr lvl="1"/>
            <a:r>
              <a:rPr lang="en-US" sz="3200" dirty="0"/>
              <a:t>Loci with artificially high quality scores</a:t>
            </a:r>
          </a:p>
          <a:p>
            <a:pPr lvl="1"/>
            <a:endParaRPr lang="en-US" sz="3200" dirty="0"/>
          </a:p>
          <a:p>
            <a:pPr lvl="1"/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18342"/>
          <a:stretch/>
        </p:blipFill>
        <p:spPr>
          <a:xfrm>
            <a:off x="10995202" y="717784"/>
            <a:ext cx="1084735" cy="499390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s-I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  <a:endParaRPr lang="en-US" sz="2000" dirty="0">
              <a:solidFill>
                <a:srgbClr val="87FF23"/>
              </a:solidFill>
              <a:latin typeface="Avenir Next Condensed Regular"/>
              <a:cs typeface="Avenir Next Condense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77272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SNP Filtering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99" y="727600"/>
            <a:ext cx="8899939" cy="61025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VCF files can be filtered using </a:t>
            </a:r>
            <a:r>
              <a:rPr lang="en-US" dirty="0" err="1"/>
              <a:t>grep</a:t>
            </a:r>
            <a:r>
              <a:rPr lang="en-US" dirty="0"/>
              <a:t>, </a:t>
            </a:r>
            <a:r>
              <a:rPr lang="en-US" dirty="0" err="1"/>
              <a:t>awk</a:t>
            </a:r>
            <a:r>
              <a:rPr lang="en-US" dirty="0"/>
              <a:t>, and </a:t>
            </a:r>
            <a:r>
              <a:rPr lang="en-US" dirty="0" err="1"/>
              <a:t>sed</a:t>
            </a:r>
            <a:r>
              <a:rPr lang="en-US" dirty="0"/>
              <a:t> for particular filtering flags</a:t>
            </a:r>
          </a:p>
          <a:p>
            <a:pPr lvl="1"/>
            <a:r>
              <a:rPr lang="en-US" dirty="0"/>
              <a:t>http://www.1000genomes.org/wiki/Analysis/Variant%20Call%20Format/vcf-variant-call-format-version-41</a:t>
            </a:r>
          </a:p>
          <a:p>
            <a:pPr lvl="1"/>
            <a:endParaRPr lang="en-US" dirty="0"/>
          </a:p>
          <a:p>
            <a:r>
              <a:rPr lang="en-US" dirty="0" err="1"/>
              <a:t>vcfilb</a:t>
            </a:r>
            <a:endParaRPr lang="en-US" dirty="0"/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ekg</a:t>
            </a:r>
            <a:r>
              <a:rPr lang="en-US" dirty="0"/>
              <a:t>/</a:t>
            </a:r>
            <a:r>
              <a:rPr lang="en-US" dirty="0" err="1"/>
              <a:t>vcflib</a:t>
            </a:r>
            <a:endParaRPr lang="en-US" dirty="0"/>
          </a:p>
          <a:p>
            <a:pPr lvl="1"/>
            <a:r>
              <a:rPr lang="en-US" dirty="0" err="1"/>
              <a:t>vcfallelicprimatives</a:t>
            </a:r>
            <a:endParaRPr lang="en-US" dirty="0"/>
          </a:p>
          <a:p>
            <a:pPr lvl="2"/>
            <a:r>
              <a:rPr lang="en-US" dirty="0"/>
              <a:t>important to decompose complex variants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 err="1"/>
              <a:t>VCFtools</a:t>
            </a:r>
            <a:endParaRPr lang="en-US" dirty="0"/>
          </a:p>
          <a:p>
            <a:pPr lvl="1"/>
            <a:r>
              <a:rPr lang="en-US" dirty="0"/>
              <a:t>http://</a:t>
            </a:r>
            <a:r>
              <a:rPr lang="en-US" dirty="0" err="1"/>
              <a:t>vcftools.sourceforge.net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rad_haplotyper</a:t>
            </a:r>
            <a:endParaRPr lang="en-US" dirty="0"/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chollenbeck</a:t>
            </a:r>
            <a:r>
              <a:rPr lang="en-US" dirty="0"/>
              <a:t>/</a:t>
            </a:r>
            <a:r>
              <a:rPr lang="en-US" dirty="0" err="1"/>
              <a:t>rad_haplotyper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70000" contrast="-70000"/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689" y="714951"/>
            <a:ext cx="1084735" cy="6115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lum bright="70000" contrast="-70000"/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" b="-19583"/>
          <a:stretch/>
        </p:blipFill>
        <p:spPr>
          <a:xfrm>
            <a:off x="10995202" y="717784"/>
            <a:ext cx="1084735" cy="731303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837333" y="6519332"/>
            <a:ext cx="1168404" cy="338667"/>
          </a:xfrm>
          <a:prstGeom prst="rect">
            <a:avLst/>
          </a:prstGeom>
          <a:noFill/>
        </p:spPr>
        <p:txBody>
          <a:bodyPr vert="horz" lIns="91440" tIns="45720" rIns="18288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s-IS" sz="2000" dirty="0">
                <a:solidFill>
                  <a:srgbClr val="87FF23"/>
                </a:solidFill>
                <a:latin typeface="Avenir Next Condensed Regular"/>
                <a:cs typeface="Avenir Next Condensed Regular"/>
              </a:rPr>
              <a:t>BIO 594</a:t>
            </a:r>
            <a:endParaRPr lang="en-US" sz="2000" dirty="0">
              <a:solidFill>
                <a:srgbClr val="87FF23"/>
              </a:solidFill>
              <a:latin typeface="Avenir Next Condensed Regular"/>
              <a:cs typeface="Avenir Next Condense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859542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NPFiltering.B@G" id="{37F84C99-B1D6-624B-8CDF-7FE721F52B93}" vid="{A9C762FA-4DA4-3143-A389-0CD5B44F18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SNPFiltering.B@G</Template>
  <TotalTime>1787</TotalTime>
  <Words>251</Words>
  <Application>Microsoft Macintosh PowerPoint</Application>
  <PresentationFormat>Widescreen</PresentationFormat>
  <Paragraphs>58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Avenir Next Condensed Regular</vt:lpstr>
      <vt:lpstr>Calibri</vt:lpstr>
      <vt:lpstr>Calibri Light</vt:lpstr>
      <vt:lpstr>Helvetica</vt:lpstr>
      <vt:lpstr>Office Theme</vt:lpstr>
      <vt:lpstr>These aren’t the loci you are looking for: principles of effective SNP filtering</vt:lpstr>
      <vt:lpstr>SNP Filtering</vt:lpstr>
      <vt:lpstr>SNP Filtering</vt:lpstr>
      <vt:lpstr>Principles of SNP Filtering</vt:lpstr>
      <vt:lpstr>Principles of SNP Filtering</vt:lpstr>
      <vt:lpstr>SNP Filtering Software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These aren’t the loci you are looking for: principles of effective SNP filtering</dc:title>
  <dc:creator>Jonathan Puritz</dc:creator>
  <cp:lastModifiedBy>Jonathan Puritz</cp:lastModifiedBy>
  <cp:revision>11</cp:revision>
  <dcterms:created xsi:type="dcterms:W3CDTF">2017-02-05T08:32:15Z</dcterms:created>
  <dcterms:modified xsi:type="dcterms:W3CDTF">2018-02-21T17:32:06Z</dcterms:modified>
</cp:coreProperties>
</file>

<file path=docProps/thumbnail.jpeg>
</file>